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70" r:id="rId9"/>
    <p:sldId id="263" r:id="rId10"/>
    <p:sldId id="264" r:id="rId11"/>
    <p:sldId id="265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DHRALA ISHMA" userId="38babe00520b69a7" providerId="LiveId" clId="{0D158CF1-A7C2-4D30-A8C8-15380BED5D21}"/>
    <pc:docChg chg="modSld">
      <pc:chgData name="SAMUDHRALA ISHMA" userId="38babe00520b69a7" providerId="LiveId" clId="{0D158CF1-A7C2-4D30-A8C8-15380BED5D21}" dt="2025-07-12T08:29:55.906" v="11" actId="20577"/>
      <pc:docMkLst>
        <pc:docMk/>
      </pc:docMkLst>
      <pc:sldChg chg="modSp mod">
        <pc:chgData name="SAMUDHRALA ISHMA" userId="38babe00520b69a7" providerId="LiveId" clId="{0D158CF1-A7C2-4D30-A8C8-15380BED5D21}" dt="2025-07-12T08:29:55.906" v="11" actId="20577"/>
        <pc:sldMkLst>
          <pc:docMk/>
          <pc:sldMk cId="550321696" sldId="256"/>
        </pc:sldMkLst>
        <pc:spChg chg="mod">
          <ac:chgData name="SAMUDHRALA ISHMA" userId="38babe00520b69a7" providerId="LiveId" clId="{0D158CF1-A7C2-4D30-A8C8-15380BED5D21}" dt="2025-07-12T08:29:55.906" v="11" actId="20577"/>
          <ac:spMkLst>
            <pc:docMk/>
            <pc:sldMk cId="550321696" sldId="256"/>
            <ac:spMk id="4" creationId="{B574EB52-E863-3DFB-3494-A3E5524FF6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50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23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0949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64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8246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113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59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18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810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6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71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3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9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1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21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82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B2930-0C09-4C3B-A88E-45C22F596312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C97A13-09B6-4B5F-9D8C-01A31BB7F6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68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E609-60AB-F546-4782-9F7EDEE9E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485955"/>
            <a:ext cx="9182099" cy="2990850"/>
          </a:xfrm>
        </p:spPr>
        <p:txBody>
          <a:bodyPr/>
          <a:lstStyle/>
          <a:p>
            <a:pPr algn="ctr"/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UNDERWATER </a:t>
            </a:r>
            <a:b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ENHANCEMENT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4EB52-E863-3DFB-3494-A3E5524FF648}"/>
              </a:ext>
            </a:extLst>
          </p:cNvPr>
          <p:cNvSpPr txBox="1"/>
          <p:nvPr/>
        </p:nvSpPr>
        <p:spPr>
          <a:xfrm>
            <a:off x="571500" y="5412818"/>
            <a:ext cx="4063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err="1">
                <a:solidFill>
                  <a:schemeClr val="accent1">
                    <a:lumMod val="75000"/>
                  </a:schemeClr>
                </a:solidFill>
              </a:rPr>
              <a:t>Samudhrala</a:t>
            </a:r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3600" dirty="0" err="1">
                <a:solidFill>
                  <a:schemeClr val="accent1">
                    <a:lumMod val="75000"/>
                  </a:schemeClr>
                </a:solidFill>
              </a:rPr>
              <a:t>Ishma</a:t>
            </a:r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IN" sz="360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5032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B9A5-B797-C9A5-FA8A-5E19B3CE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B2B40B-EEE3-B38C-0B49-A474E1629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0" y="2341737"/>
            <a:ext cx="8596312" cy="296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6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A318-35E3-BA15-16BF-AE3075A2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4CC3E-DBD3-54B6-126E-1B1047EFE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1" y="2574446"/>
            <a:ext cx="4748021" cy="2670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AD36A-6510-7750-E9AD-A0661BA7A435}"/>
              </a:ext>
            </a:extLst>
          </p:cNvPr>
          <p:cNvSpPr txBox="1"/>
          <p:nvPr/>
        </p:nvSpPr>
        <p:spPr>
          <a:xfrm>
            <a:off x="2321083" y="2067757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595AA-A1DB-6443-F3A3-1A2E88495596}"/>
              </a:ext>
            </a:extLst>
          </p:cNvPr>
          <p:cNvSpPr txBox="1"/>
          <p:nvPr/>
        </p:nvSpPr>
        <p:spPr>
          <a:xfrm>
            <a:off x="7025586" y="1982633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Output Image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5AA23A-F726-20C7-F737-5D9DFA238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38" y="2574445"/>
            <a:ext cx="2670763" cy="26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1E40-F0E2-7148-50CD-D464DBA0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E1E05-A5A1-93AD-49B0-ED2BC7499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39" y="2642466"/>
            <a:ext cx="2749159" cy="2749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FD2F6F-0322-210A-62CE-139AC340F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1" y="2746097"/>
            <a:ext cx="4518925" cy="2541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00235B-47DF-6075-2805-7CD8C4490B0F}"/>
              </a:ext>
            </a:extLst>
          </p:cNvPr>
          <p:cNvSpPr txBox="1"/>
          <p:nvPr/>
        </p:nvSpPr>
        <p:spPr>
          <a:xfrm>
            <a:off x="1999397" y="2266732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6B949-856A-F355-F3B1-AC2821E4D935}"/>
              </a:ext>
            </a:extLst>
          </p:cNvPr>
          <p:cNvSpPr txBox="1"/>
          <p:nvPr/>
        </p:nvSpPr>
        <p:spPr>
          <a:xfrm>
            <a:off x="7046765" y="2210938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Output Image</a:t>
            </a:r>
          </a:p>
        </p:txBody>
      </p:sp>
    </p:spTree>
    <p:extLst>
      <p:ext uri="{BB962C8B-B14F-4D97-AF65-F5344CB8AC3E}">
        <p14:creationId xmlns:p14="http://schemas.microsoft.com/office/powerpoint/2010/main" val="396877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50C-D8D4-B296-7CDE-2CE6AEBB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D9919-B11D-5B6B-0076-57EF3D6C7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The goal is to move beyond still-image enhancement and support real-time enhancement for live rescue operations using: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ROVs (Remotely Operated Vehicles)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Diver-mounted cameras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drones equipped with underwater cameras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enables rescuers to make faster, more accurate                decisions during critical operations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17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AE2-7AFB-1064-FAC4-041C25A0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DADEA-F65D-3DFA-6A29-449BABE58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63" y="1573735"/>
            <a:ext cx="8596668" cy="3880773"/>
          </a:xfrm>
        </p:spPr>
        <p:txBody>
          <a:bodyPr>
            <a:normAutofit fontScale="25000" lnSpcReduction="20000"/>
          </a:bodyPr>
          <a:lstStyle/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C. Li, S. Anwar, and C. Li, “UIEB Dataset and Its Application in Underwater Image Enhancement,” *IEEE Trans. Image Process.*, vol. 33, no. 9, pp. 3452–3463, Sep. 2024.</a:t>
            </a: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K. Liu and C. Zhou, “LU2Net: Lightweight U-Net for High-Speed Underwater Image and Video Enhancement,” *IEEE J. Ocean. Eng.*, vol. 49, no. 1, pp. 78–89, Jan. 2024.</a:t>
            </a: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Z. Li, B. Xu, X. Wang, W. Song, and H. Wang, “Zero-Reference Underwater Adaptive Enhancement Network (Zero-UAE),” *IEEE Trans. Circuits Syst. Video Technol.*, vol. 34, no. 2, pp. 1234–1245, Feb. 2024.</a:t>
            </a: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J. Kim, M. Park, and H. Lee, “</a:t>
            </a:r>
            <a:r>
              <a:rPr lang="en-IN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LiteEnhanceNet</a:t>
            </a:r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Lightweight Network for Real-Time Single Underwater Image Enhancement,” *Expert Syst. Appl.*, vol. 240, p. 122546, 2024.</a:t>
            </a: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Priyadarshni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K. H. Kolekar, "Underwater object detection and tracking," in *Soft Computing: Theories and Applications: Proceedings of 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SoCTA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2018*, Singapore: Springer, pp. 837–846, 2020.</a:t>
            </a:r>
          </a:p>
          <a:p>
            <a:pPr marL="0" indent="0">
              <a:buNone/>
            </a:pPr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H. Wang, Y. Sun, and L. Zhao, “</a:t>
            </a:r>
            <a:r>
              <a:rPr lang="en-IN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FA⁺Net</a:t>
            </a:r>
            <a:r>
              <a:rPr lang="en-IN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Five-Branch Attention Network for Ultra-Lightweight Real-Time Underwater Image Enhancement,” in *Proc. IEEE Int. Conf. Image Process. (ICIP)*, 2023, pp. 456–460.</a:t>
            </a:r>
          </a:p>
          <a:p>
            <a:endParaRPr lang="en-IN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5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89E4-0F2B-0867-0EDF-DBBBF2E32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492" y="2348443"/>
            <a:ext cx="7766936" cy="1646302"/>
          </a:xfrm>
        </p:spPr>
        <p:txBody>
          <a:bodyPr/>
          <a:lstStyle/>
          <a:p>
            <a:pPr algn="ctr"/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594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F59C-5A41-153A-A662-527AB37D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820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Underwater Image Degradation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A4FA9B-D555-66B9-27EA-36D6233ACA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1532531"/>
            <a:ext cx="884766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Underwater images are significantly affected by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light absorption and scattering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, leading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color distortion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low contrast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,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reduced visibility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—especially in deeper or turbid water.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These degradations limit the effectiveness of critical tasks such as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underwater object detection, marine ecosystem monitoring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, and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autonomous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Classical enhancement techniques (e.g., histogram equalization, white balancing,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Retinex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) are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non-adaptive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UI Light" panose="020B0300000000000000" pitchFamily="34" charset="-128"/>
                <a:cs typeface="Times New Roman" panose="02020603050405020304" pitchFamily="18" charset="0"/>
              </a:rPr>
              <a:t> and often fail to generalize across varying underwater conditions.</a:t>
            </a:r>
          </a:p>
        </p:txBody>
      </p:sp>
    </p:spTree>
    <p:extLst>
      <p:ext uri="{BB962C8B-B14F-4D97-AF65-F5344CB8AC3E}">
        <p14:creationId xmlns:p14="http://schemas.microsoft.com/office/powerpoint/2010/main" val="86575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C7C1-E02D-CF4D-2633-44A07B88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7249-7E8F-AE82-2B52-E9EDB42C3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lightweight, U-Net-inspired convolutional neural network for underwater image enhancement, optimized for real-time deployment on low-power edge devices. The model adopts an encoder-decoder structure with skip connections, enabling it to preserve spatial details while enhancing visibility, color balance, and contrast. It is trained on a paired dataset using Mean Squared Error (MSE) loss to learn accurate pixel-level corrections.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72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4EF7-68AC-16AC-1490-0598BD73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Possible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1484E-DE70-C982-FDA0-4B87D42A1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Image Processing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based models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based models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Heavy CNNs </a:t>
            </a:r>
          </a:p>
        </p:txBody>
      </p:sp>
    </p:spTree>
    <p:extLst>
      <p:ext uri="{BB962C8B-B14F-4D97-AF65-F5344CB8AC3E}">
        <p14:creationId xmlns:p14="http://schemas.microsoft.com/office/powerpoint/2010/main" val="252287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793C-F41F-B0C8-546B-F31B8F69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630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F05E3-F102-C9EE-0398-17AD47F3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6401"/>
            <a:ext cx="8596668" cy="4364962"/>
          </a:xfrm>
        </p:spPr>
        <p:txBody>
          <a:bodyPr/>
          <a:lstStyle/>
          <a:p>
            <a:pPr>
              <a:buNone/>
            </a:pPr>
            <a:r>
              <a:rPr lang="en-IN" b="1" dirty="0"/>
              <a:t>UIEB: Underwater Image Enhancement Benchmark Dataset</a:t>
            </a:r>
          </a:p>
          <a:p>
            <a:pPr marL="0" indent="0">
              <a:buNone/>
            </a:pPr>
            <a:r>
              <a:rPr lang="en-IN" sz="2400" dirty="0"/>
              <a:t>It contains 890 real-world underwater images, each paired with a visually</a:t>
            </a:r>
            <a:r>
              <a:rPr lang="en-IN" sz="2400" b="1" dirty="0"/>
              <a:t> </a:t>
            </a:r>
            <a:r>
              <a:rPr lang="en-IN" sz="2400" dirty="0"/>
              <a:t>enhanced high-quality reference image created through manual selection by multiple human annotators.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B0E19-104B-3BC9-39E3-AD3332EA2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6" y="3643900"/>
            <a:ext cx="6534150" cy="3102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93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1F16-202F-5DCD-952A-B79D4BE8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2451-BA98-4110-A1E9-A217F83C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Resizing</a:t>
            </a:r>
          </a:p>
          <a:p>
            <a:r>
              <a:rPr lang="en-I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Conversion (BGR to RGB)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Normalised</a:t>
            </a:r>
          </a:p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conversion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492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4E8B-9898-943E-208C-AD7177BEB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630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23E88-B252-DF26-58A0-7D9A2D09E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3075"/>
            <a:ext cx="8596668" cy="4298287"/>
          </a:xfrm>
        </p:spPr>
        <p:txBody>
          <a:bodyPr>
            <a:normAutofit fontScale="25000" lnSpcReduction="20000"/>
          </a:bodyPr>
          <a:lstStyle/>
          <a:p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Encoder:</a:t>
            </a:r>
          </a:p>
          <a:p>
            <a:pPr marL="0" indent="0">
              <a:buNone/>
            </a:pPr>
            <a:r>
              <a:rPr kumimoji="0" lang="en-US" altLang="en-US" sz="8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4 convolutional blocks </a:t>
            </a: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  <a:p>
            <a:pPr marL="0" indent="0">
              <a:buNone/>
            </a:pP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Conv2D → </a:t>
            </a:r>
            <a:r>
              <a:rPr kumimoji="0" lang="en-US" altLang="en-US" sz="8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8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endParaRPr kumimoji="0" lang="en-US" altLang="en-US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Feature extraction with increasing depth: 32 → 64 → 128 → 256</a:t>
            </a:r>
          </a:p>
          <a:p>
            <a:pPr marL="0" indent="0">
              <a:buNone/>
            </a:pPr>
            <a:endParaRPr kumimoji="0" lang="en-US" altLang="en-US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  <a:p>
            <a:pPr marL="0" indent="0">
              <a:buNone/>
            </a:pPr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4 </a:t>
            </a:r>
            <a:r>
              <a:rPr lang="en-IN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blocks with:</a:t>
            </a:r>
          </a:p>
          <a:p>
            <a:pPr marL="0" indent="0">
              <a:buNone/>
            </a:pPr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Upsample</a:t>
            </a:r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IN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(skip) → Conv2D → </a:t>
            </a:r>
            <a:r>
              <a:rPr lang="en-IN" sz="8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IN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Uses skip connections from encoder (like U-Net)</a:t>
            </a:r>
            <a:endParaRPr lang="en-IN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layer: 1×1 Conv → Sigmoid to reconstruct RGB image in range [0,1]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649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E57E8F-EA96-8CB3-67F7-69759A24D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058" y="1228300"/>
            <a:ext cx="6366997" cy="4752312"/>
          </a:xfrm>
        </p:spPr>
      </p:pic>
    </p:spTree>
    <p:extLst>
      <p:ext uri="{BB962C8B-B14F-4D97-AF65-F5344CB8AC3E}">
        <p14:creationId xmlns:p14="http://schemas.microsoft.com/office/powerpoint/2010/main" val="62121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5437-0757-6413-6442-FA15E635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CFD59-6518-8ED3-4523-C956A467B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245655"/>
            <a:ext cx="8505826" cy="2893742"/>
          </a:xfrm>
        </p:spPr>
      </p:pic>
    </p:spTree>
    <p:extLst>
      <p:ext uri="{BB962C8B-B14F-4D97-AF65-F5344CB8AC3E}">
        <p14:creationId xmlns:p14="http://schemas.microsoft.com/office/powerpoint/2010/main" val="32948773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299</TotalTime>
  <Words>664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Trebuchet MS</vt:lpstr>
      <vt:lpstr>Wingdings 3</vt:lpstr>
      <vt:lpstr>Facet</vt:lpstr>
      <vt:lpstr>UNDERWATER  IMAGE ENHANCEMENT</vt:lpstr>
      <vt:lpstr>Underwater Image Degradation</vt:lpstr>
      <vt:lpstr>Objective</vt:lpstr>
      <vt:lpstr>Other Possible Methods </vt:lpstr>
      <vt:lpstr>Dataset Used</vt:lpstr>
      <vt:lpstr>Preprocessing</vt:lpstr>
      <vt:lpstr>Model Architecture</vt:lpstr>
      <vt:lpstr>PowerPoint Presentation</vt:lpstr>
      <vt:lpstr>Validation Results</vt:lpstr>
      <vt:lpstr>Validation Results</vt:lpstr>
      <vt:lpstr>Test Results </vt:lpstr>
      <vt:lpstr>Test Results</vt:lpstr>
      <vt:lpstr>Future Scope</vt:lpstr>
      <vt:lpstr>References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ishma1102@hotmail.com</dc:creator>
  <cp:lastModifiedBy>SAMUDHRALA ISHMA</cp:lastModifiedBy>
  <cp:revision>4</cp:revision>
  <dcterms:created xsi:type="dcterms:W3CDTF">2025-05-01T16:54:31Z</dcterms:created>
  <dcterms:modified xsi:type="dcterms:W3CDTF">2025-07-12T08:29:58Z</dcterms:modified>
</cp:coreProperties>
</file>